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6" r:id="rId3"/>
    <p:sldId id="297" r:id="rId4"/>
    <p:sldId id="257" r:id="rId5"/>
    <p:sldId id="294" r:id="rId6"/>
    <p:sldId id="299" r:id="rId7"/>
    <p:sldId id="260" r:id="rId8"/>
    <p:sldId id="286" r:id="rId9"/>
    <p:sldId id="285" r:id="rId10"/>
    <p:sldId id="287" r:id="rId11"/>
    <p:sldId id="289" r:id="rId12"/>
    <p:sldId id="290" r:id="rId13"/>
    <p:sldId id="300" r:id="rId14"/>
    <p:sldId id="293" r:id="rId15"/>
    <p:sldId id="283" r:id="rId16"/>
    <p:sldId id="261" r:id="rId17"/>
    <p:sldId id="282" r:id="rId18"/>
    <p:sldId id="258" r:id="rId19"/>
    <p:sldId id="259" r:id="rId20"/>
    <p:sldId id="264" r:id="rId21"/>
    <p:sldId id="263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7" r:id="rId30"/>
    <p:sldId id="276" r:id="rId31"/>
    <p:sldId id="275" r:id="rId32"/>
    <p:sldId id="274" r:id="rId33"/>
    <p:sldId id="273" r:id="rId34"/>
    <p:sldId id="278" r:id="rId35"/>
    <p:sldId id="279" r:id="rId36"/>
    <p:sldId id="302" r:id="rId37"/>
    <p:sldId id="301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B16CF8C-EFBE-40EC-B2FF-0D21ADDBE915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6FD95A5-2C43-449C-A669-AC804CFAFE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pikabu.ru/story/o_tekh_kto_spas_millionyi_zhizney_v_velikuyu_otechestvennuyu_4169268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8064896" cy="2190105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Классный час: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мая – Международный   день медицинской сестры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4005064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800" dirty="0" err="1" smtClean="0">
                <a:solidFill>
                  <a:schemeClr val="tx1"/>
                </a:solidFill>
              </a:rPr>
              <a:t>Кабирова</a:t>
            </a:r>
            <a:r>
              <a:rPr lang="ru-RU" sz="2800" dirty="0" smtClean="0">
                <a:solidFill>
                  <a:schemeClr val="tx1"/>
                </a:solidFill>
              </a:rPr>
              <a:t> Эльвира </a:t>
            </a:r>
            <a:r>
              <a:rPr lang="ru-RU" sz="2800" dirty="0" err="1" smtClean="0">
                <a:solidFill>
                  <a:schemeClr val="tx1"/>
                </a:solidFill>
              </a:rPr>
              <a:t>Марсовна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Заведующая отделением «Сестринское дело»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9912" y="6165303"/>
            <a:ext cx="2551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Чистополь, 2020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66575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7984" y="1628800"/>
            <a:ext cx="43204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0000"/>
                </a:solidFill>
              </a:rPr>
              <a:t>Эта награда является наиболее почётной для сестёр милосердия в любой точке земного шара. </a:t>
            </a:r>
            <a:endParaRPr lang="ru-RU" sz="2800" dirty="0" smtClean="0">
              <a:solidFill>
                <a:srgbClr val="000000"/>
              </a:solidFill>
            </a:endParaRPr>
          </a:p>
          <a:p>
            <a:pPr lvl="0"/>
            <a:r>
              <a:rPr lang="ru-RU" sz="2800" b="1" dirty="0" smtClean="0">
                <a:solidFill>
                  <a:srgbClr val="000000"/>
                </a:solidFill>
              </a:rPr>
              <a:t>12 </a:t>
            </a:r>
            <a:r>
              <a:rPr lang="ru-RU" sz="2800" b="1" dirty="0">
                <a:solidFill>
                  <a:srgbClr val="000000"/>
                </a:solidFill>
              </a:rPr>
              <a:t>мая </a:t>
            </a:r>
            <a:r>
              <a:rPr lang="ru-RU" sz="2800" dirty="0">
                <a:solidFill>
                  <a:srgbClr val="000000"/>
                </a:solidFill>
              </a:rPr>
              <a:t>в день рождения </a:t>
            </a:r>
            <a:r>
              <a:rPr lang="ru-RU" sz="2800" dirty="0" err="1">
                <a:solidFill>
                  <a:srgbClr val="000000"/>
                </a:solidFill>
              </a:rPr>
              <a:t>Флоренс</a:t>
            </a:r>
            <a:r>
              <a:rPr lang="ru-RU" sz="2800" dirty="0">
                <a:solidFill>
                  <a:srgbClr val="000000"/>
                </a:solidFill>
              </a:rPr>
              <a:t> весь мир празднует </a:t>
            </a:r>
            <a:r>
              <a:rPr lang="ru-RU" sz="2800" b="1" dirty="0">
                <a:solidFill>
                  <a:srgbClr val="C00000"/>
                </a:solidFill>
              </a:rPr>
              <a:t>Международный день медицинской сестры</a:t>
            </a:r>
            <a:r>
              <a:rPr lang="ru-RU" sz="2800" dirty="0">
                <a:solidFill>
                  <a:srgbClr val="000000"/>
                </a:solidFill>
              </a:rPr>
              <a:t>.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607914"/>
            <a:ext cx="3888432" cy="432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Медаль имени </a:t>
            </a:r>
            <a:r>
              <a:rPr lang="ru-RU" b="1" dirty="0" err="1" smtClean="0">
                <a:solidFill>
                  <a:srgbClr val="C00000"/>
                </a:solidFill>
              </a:rPr>
              <a:t>Флоренс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Найтингейл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995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732" y="620688"/>
            <a:ext cx="84969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000000"/>
                </a:solidFill>
                <a:cs typeface="Calibri" pitchFamily="34" charset="0"/>
              </a:rPr>
              <a:t>Милосердие </a:t>
            </a:r>
            <a:r>
              <a:rPr lang="ru-RU" sz="2600" dirty="0">
                <a:solidFill>
                  <a:srgbClr val="000000"/>
                </a:solidFill>
                <a:cs typeface="Calibri" pitchFamily="34" charset="0"/>
              </a:rPr>
              <a:t>в войну как общественное движение родилось в Крымскую кампанию 1854-1856 </a:t>
            </a:r>
            <a:r>
              <a:rPr lang="ru-RU" sz="2600" dirty="0" smtClean="0">
                <a:solidFill>
                  <a:srgbClr val="000000"/>
                </a:solidFill>
                <a:cs typeface="Calibri" pitchFamily="34" charset="0"/>
              </a:rPr>
              <a:t>гг., </a:t>
            </a:r>
            <a:r>
              <a:rPr lang="ru-RU" sz="2600" dirty="0">
                <a:solidFill>
                  <a:srgbClr val="000000"/>
                </a:solidFill>
                <a:cs typeface="Calibri" pitchFamily="34" charset="0"/>
              </a:rPr>
              <a:t>когда две выдающиеся женщины противоборствующих стран - </a:t>
            </a:r>
            <a:r>
              <a:rPr lang="ru-RU" sz="2600" b="1" dirty="0">
                <a:solidFill>
                  <a:srgbClr val="000000"/>
                </a:solidFill>
                <a:cs typeface="Calibri" pitchFamily="34" charset="0"/>
              </a:rPr>
              <a:t>англичанка </a:t>
            </a:r>
            <a:r>
              <a:rPr lang="ru-RU" sz="2600" b="1" dirty="0" err="1">
                <a:solidFill>
                  <a:srgbClr val="000000"/>
                </a:solidFill>
                <a:cs typeface="Calibri" pitchFamily="34" charset="0"/>
              </a:rPr>
              <a:t>Флоренс</a:t>
            </a:r>
            <a:r>
              <a:rPr lang="ru-RU" sz="2600" b="1" dirty="0">
                <a:solidFill>
                  <a:srgbClr val="000000"/>
                </a:solidFill>
                <a:cs typeface="Calibri" pitchFamily="34" charset="0"/>
              </a:rPr>
              <a:t> </a:t>
            </a:r>
            <a:r>
              <a:rPr lang="ru-RU" sz="2600" b="1" dirty="0" err="1">
                <a:solidFill>
                  <a:srgbClr val="000000"/>
                </a:solidFill>
                <a:cs typeface="Calibri" pitchFamily="34" charset="0"/>
              </a:rPr>
              <a:t>Найтингейл</a:t>
            </a:r>
            <a:r>
              <a:rPr lang="ru-RU" sz="2600" b="1" dirty="0">
                <a:solidFill>
                  <a:srgbClr val="000000"/>
                </a:solidFill>
                <a:cs typeface="Calibri" pitchFamily="34" charset="0"/>
              </a:rPr>
              <a:t> и </a:t>
            </a:r>
            <a:r>
              <a:rPr lang="ru-RU" sz="2600" b="1" dirty="0" smtClean="0">
                <a:solidFill>
                  <a:srgbClr val="000000"/>
                </a:solidFill>
                <a:cs typeface="Calibri" pitchFamily="34" charset="0"/>
              </a:rPr>
              <a:t>великая </a:t>
            </a:r>
            <a:r>
              <a:rPr lang="ru-RU" sz="2600" b="1" dirty="0">
                <a:solidFill>
                  <a:srgbClr val="000000"/>
                </a:solidFill>
                <a:cs typeface="Calibri" pitchFamily="34" charset="0"/>
              </a:rPr>
              <a:t>княгиня Елена Павловна </a:t>
            </a:r>
            <a:r>
              <a:rPr lang="ru-RU" sz="2600" b="1" dirty="0" smtClean="0">
                <a:solidFill>
                  <a:srgbClr val="000000"/>
                </a:solidFill>
                <a:cs typeface="Calibri" pitchFamily="34" charset="0"/>
              </a:rPr>
              <a:t>–  </a:t>
            </a:r>
            <a:r>
              <a:rPr lang="ru-RU" sz="2600" dirty="0">
                <a:solidFill>
                  <a:srgbClr val="000000"/>
                </a:solidFill>
                <a:cs typeface="Calibri" pitchFamily="34" charset="0"/>
              </a:rPr>
              <a:t>одновременно протянули руку помощи воинам, проливающим кровь на поле </a:t>
            </a:r>
            <a:r>
              <a:rPr lang="ru-RU" sz="2600" dirty="0" smtClean="0">
                <a:solidFill>
                  <a:srgbClr val="000000"/>
                </a:solidFill>
                <a:cs typeface="Calibri" pitchFamily="34" charset="0"/>
              </a:rPr>
              <a:t>брани.</a:t>
            </a:r>
            <a:endParaRPr lang="ru-RU" sz="2600" dirty="0">
              <a:solidFill>
                <a:srgbClr val="000000"/>
              </a:solidFill>
              <a:cs typeface="Calibri" pitchFamily="34" charset="0"/>
            </a:endParaRPr>
          </a:p>
          <a:p>
            <a:r>
              <a:rPr lang="ru-RU" sz="2600" dirty="0">
                <a:solidFill>
                  <a:srgbClr val="000000"/>
                </a:solidFill>
                <a:cs typeface="Calibri" pitchFamily="34" charset="0"/>
              </a:rPr>
              <a:t>Во время Крымской кампании они были во враждующих армиях: российские сестры милосердия в осажденном городе </a:t>
            </a:r>
            <a:r>
              <a:rPr lang="ru-RU" sz="2600" dirty="0" smtClean="0">
                <a:solidFill>
                  <a:srgbClr val="000000"/>
                </a:solidFill>
                <a:cs typeface="Calibri" pitchFamily="34" charset="0"/>
              </a:rPr>
              <a:t>возвращали </a:t>
            </a:r>
            <a:r>
              <a:rPr lang="ru-RU" sz="2600" dirty="0">
                <a:solidFill>
                  <a:srgbClr val="000000"/>
                </a:solidFill>
                <a:cs typeface="Calibri" pitchFamily="34" charset="0"/>
              </a:rPr>
              <a:t>к жизни героических защитников Севастополя; британские сестры, находясь </a:t>
            </a:r>
            <a:r>
              <a:rPr lang="ru-RU" sz="2600" dirty="0" smtClean="0">
                <a:solidFill>
                  <a:srgbClr val="000000"/>
                </a:solidFill>
                <a:cs typeface="Calibri" pitchFamily="34" charset="0"/>
              </a:rPr>
              <a:t>по другую сторону фронта, выхаживали </a:t>
            </a:r>
            <a:r>
              <a:rPr lang="ru-RU" sz="2600" dirty="0">
                <a:solidFill>
                  <a:srgbClr val="000000"/>
                </a:solidFill>
                <a:cs typeface="Calibri" pitchFamily="34" charset="0"/>
              </a:rPr>
              <a:t>раненых и больных воинов Союзной армии (Турции, Великобритании и Франции).</a:t>
            </a:r>
            <a:endParaRPr lang="ru-RU" sz="2600" b="0" i="0" dirty="0">
              <a:solidFill>
                <a:srgbClr val="000000"/>
              </a:solidFill>
              <a:effectLst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639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824039"/>
            <a:ext cx="46805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До конца своих дней великий хирург Пирогов возмущался, что основательницей сестринского дела считается </a:t>
            </a:r>
            <a:r>
              <a:rPr lang="ru-RU" sz="2400" dirty="0" err="1">
                <a:solidFill>
                  <a:srgbClr val="000000"/>
                </a:solidFill>
              </a:rPr>
              <a:t>Флоренс</a:t>
            </a:r>
            <a:r>
              <a:rPr lang="ru-RU" sz="2400" dirty="0">
                <a:solidFill>
                  <a:srgbClr val="000000"/>
                </a:solidFill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Найтингейл</a:t>
            </a:r>
            <a:r>
              <a:rPr lang="ru-RU" sz="2400" dirty="0">
                <a:solidFill>
                  <a:srgbClr val="000000"/>
                </a:solidFill>
              </a:rPr>
              <a:t>, а не </a:t>
            </a:r>
            <a:r>
              <a:rPr lang="ru-RU" sz="2400" dirty="0" smtClean="0">
                <a:solidFill>
                  <a:srgbClr val="000000"/>
                </a:solidFill>
              </a:rPr>
              <a:t>великая княгиня Елена Павловна, </a:t>
            </a:r>
            <a:r>
              <a:rPr lang="ru-RU" sz="2400" dirty="0">
                <a:solidFill>
                  <a:srgbClr val="000000"/>
                </a:solidFill>
              </a:rPr>
              <a:t>основавшая свое </a:t>
            </a:r>
            <a:r>
              <a:rPr lang="ru-RU" sz="2400" dirty="0" err="1" smtClean="0">
                <a:solidFill>
                  <a:srgbClr val="000000"/>
                </a:solidFill>
              </a:rPr>
              <a:t>сестринство</a:t>
            </a:r>
            <a:r>
              <a:rPr lang="ru-RU" sz="2400" dirty="0" smtClean="0">
                <a:solidFill>
                  <a:srgbClr val="000000"/>
                </a:solidFill>
              </a:rPr>
              <a:t> </a:t>
            </a:r>
            <a:r>
              <a:rPr lang="ru-RU" sz="2400" dirty="0">
                <a:solidFill>
                  <a:srgbClr val="000000"/>
                </a:solidFill>
              </a:rPr>
              <a:t>за год до того, как великая англичанка прибыла на крымский фронт.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32869"/>
            <a:ext cx="3888432" cy="3167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5373216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000000"/>
                </a:solidFill>
              </a:rPr>
              <a:t>Отечественная медицина обязана ей специализацией врачей, а русские крестьяне… свободой.</a:t>
            </a:r>
            <a:endParaRPr lang="ru-RU" sz="2400" dirty="0">
              <a:solidFill>
                <a:srgbClr val="292934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0479" y="4300860"/>
            <a:ext cx="39310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/>
              <a:t>Николай Иванович </a:t>
            </a:r>
            <a:r>
              <a:rPr lang="ru-RU" sz="2400" b="1" i="1" dirty="0" smtClean="0"/>
              <a:t>Пирогов</a:t>
            </a:r>
            <a:endParaRPr lang="ru-RU" sz="2400" b="1" i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6201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Первая сестра милосердия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6723" y="1628800"/>
            <a:ext cx="813690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2800" spc="-100" dirty="0">
                <a:solidFill>
                  <a:srgbClr val="292934"/>
                </a:solidFill>
                <a:ea typeface="+mj-ea"/>
                <a:cs typeface="+mj-cs"/>
              </a:rPr>
              <a:t>Так, кто же является первой сестрой милосердия: </a:t>
            </a:r>
            <a:br>
              <a:rPr lang="ru-RU" sz="2800" spc="-100" dirty="0">
                <a:solidFill>
                  <a:srgbClr val="292934"/>
                </a:solidFill>
                <a:ea typeface="+mj-ea"/>
                <a:cs typeface="+mj-cs"/>
              </a:rPr>
            </a:br>
            <a:r>
              <a:rPr lang="ru-RU" sz="2800" spc="-100" dirty="0">
                <a:solidFill>
                  <a:srgbClr val="292934"/>
                </a:solidFill>
                <a:ea typeface="+mj-ea"/>
                <a:cs typeface="Calibri" pitchFamily="34" charset="0"/>
              </a:rPr>
              <a:t>англичанка </a:t>
            </a:r>
            <a:r>
              <a:rPr lang="ru-RU" sz="2800" b="1" spc="-100" dirty="0" err="1">
                <a:solidFill>
                  <a:srgbClr val="292934"/>
                </a:solidFill>
                <a:ea typeface="+mj-ea"/>
                <a:cs typeface="Calibri" pitchFamily="34" charset="0"/>
              </a:rPr>
              <a:t>Флоренс</a:t>
            </a:r>
            <a:r>
              <a:rPr lang="ru-RU" sz="2800" b="1" spc="-100" dirty="0">
                <a:solidFill>
                  <a:srgbClr val="292934"/>
                </a:solidFill>
                <a:ea typeface="+mj-ea"/>
                <a:cs typeface="Calibri" pitchFamily="34" charset="0"/>
              </a:rPr>
              <a:t> </a:t>
            </a:r>
            <a:r>
              <a:rPr lang="ru-RU" sz="2800" b="1" spc="-100" dirty="0" err="1">
                <a:solidFill>
                  <a:srgbClr val="292934"/>
                </a:solidFill>
                <a:ea typeface="+mj-ea"/>
                <a:cs typeface="Calibri" pitchFamily="34" charset="0"/>
              </a:rPr>
              <a:t>Найтингейл</a:t>
            </a:r>
            <a:r>
              <a:rPr lang="ru-RU" sz="2800" b="1" spc="-100" dirty="0">
                <a:solidFill>
                  <a:srgbClr val="292934"/>
                </a:solidFill>
                <a:ea typeface="+mj-ea"/>
                <a:cs typeface="Calibri" pitchFamily="34" charset="0"/>
              </a:rPr>
              <a:t> </a:t>
            </a:r>
            <a:r>
              <a:rPr lang="ru-RU" sz="2800" spc="-100" dirty="0">
                <a:solidFill>
                  <a:srgbClr val="292934"/>
                </a:solidFill>
                <a:ea typeface="+mj-ea"/>
                <a:cs typeface="Calibri" pitchFamily="34" charset="0"/>
              </a:rPr>
              <a:t>или </a:t>
            </a:r>
            <a:endParaRPr lang="ru-RU" sz="2800" spc="-100" dirty="0" smtClean="0">
              <a:solidFill>
                <a:srgbClr val="292934"/>
              </a:solidFill>
              <a:ea typeface="+mj-ea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ru-RU" sz="2800" spc="-100" dirty="0">
                <a:solidFill>
                  <a:srgbClr val="292934"/>
                </a:solidFill>
                <a:ea typeface="+mj-ea"/>
                <a:cs typeface="Calibri" pitchFamily="34" charset="0"/>
              </a:rPr>
              <a:t>р</a:t>
            </a:r>
            <a:r>
              <a:rPr lang="ru-RU" sz="2800" spc="-100" dirty="0" smtClean="0">
                <a:solidFill>
                  <a:srgbClr val="292934"/>
                </a:solidFill>
                <a:ea typeface="+mj-ea"/>
                <a:cs typeface="Calibri" pitchFamily="34" charset="0"/>
              </a:rPr>
              <a:t>усская великая </a:t>
            </a:r>
            <a:r>
              <a:rPr lang="ru-RU" sz="2800" spc="-100" dirty="0">
                <a:solidFill>
                  <a:srgbClr val="292934"/>
                </a:solidFill>
                <a:ea typeface="+mj-ea"/>
                <a:cs typeface="Calibri" pitchFamily="34" charset="0"/>
              </a:rPr>
              <a:t>княгиня </a:t>
            </a:r>
            <a:r>
              <a:rPr lang="ru-RU" sz="2800" b="1" spc="-100" dirty="0">
                <a:solidFill>
                  <a:srgbClr val="292934"/>
                </a:solidFill>
                <a:ea typeface="+mj-ea"/>
                <a:cs typeface="Calibri" pitchFamily="34" charset="0"/>
              </a:rPr>
              <a:t>Елена Павловна? </a:t>
            </a:r>
            <a:endParaRPr lang="ru-RU" sz="2800" b="1" spc="-100" dirty="0" smtClean="0">
              <a:solidFill>
                <a:srgbClr val="292934"/>
              </a:solidFill>
              <a:ea typeface="+mj-ea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ru-RU" sz="2800" b="1" spc="-100" dirty="0">
              <a:solidFill>
                <a:srgbClr val="292934"/>
              </a:solidFill>
              <a:ea typeface="+mj-ea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ru-RU" sz="2800" spc="-100" dirty="0" smtClean="0">
                <a:solidFill>
                  <a:srgbClr val="292934"/>
                </a:solidFill>
                <a:ea typeface="+mj-ea"/>
                <a:cs typeface="Calibri" pitchFamily="34" charset="0"/>
              </a:rPr>
              <a:t>А может, важно не это?</a:t>
            </a:r>
          </a:p>
          <a:p>
            <a:pPr lvl="0">
              <a:spcBef>
                <a:spcPct val="0"/>
              </a:spcBef>
            </a:pPr>
            <a:endParaRPr lang="ru-RU" sz="2800" spc="-100" dirty="0">
              <a:solidFill>
                <a:srgbClr val="292934"/>
              </a:solidFill>
              <a:ea typeface="+mj-ea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r>
              <a:rPr lang="ru-RU" sz="2800" spc="-100" dirty="0" smtClean="0">
                <a:solidFill>
                  <a:srgbClr val="292934"/>
                </a:solidFill>
                <a:ea typeface="+mj-ea"/>
                <a:cs typeface="Calibri" pitchFamily="34" charset="0"/>
              </a:rPr>
              <a:t>А важно то, что эти две выдающиеся женщины положили начало самой гуманной профессии: </a:t>
            </a:r>
            <a:r>
              <a:rPr lang="ru-RU" sz="2800" b="1" spc="-100" dirty="0" smtClean="0">
                <a:solidFill>
                  <a:srgbClr val="292934"/>
                </a:solidFill>
                <a:ea typeface="+mj-ea"/>
                <a:cs typeface="Calibri" pitchFamily="34" charset="0"/>
              </a:rPr>
              <a:t>профессии медицинской сестры</a:t>
            </a:r>
            <a:r>
              <a:rPr lang="ru-RU" sz="2800" spc="-100" dirty="0" smtClean="0">
                <a:solidFill>
                  <a:srgbClr val="292934"/>
                </a:solidFill>
                <a:ea typeface="+mj-ea"/>
                <a:cs typeface="Calibri" pitchFamily="34" charset="0"/>
              </a:rPr>
              <a:t>.</a:t>
            </a:r>
            <a:r>
              <a:rPr lang="ru-RU" sz="2800" b="1" spc="-100" dirty="0">
                <a:solidFill>
                  <a:srgbClr val="292934"/>
                </a:solidFill>
                <a:ea typeface="+mj-ea"/>
                <a:cs typeface="+mj-cs"/>
              </a:rPr>
              <a:t/>
            </a:r>
            <a:br>
              <a:rPr lang="ru-RU" sz="2800" b="1" spc="-100" dirty="0">
                <a:solidFill>
                  <a:srgbClr val="292934"/>
                </a:solidFill>
                <a:ea typeface="+mj-ea"/>
                <a:cs typeface="+mj-cs"/>
              </a:rPr>
            </a:br>
            <a:endParaRPr lang="ru-RU" sz="2800" b="1" spc="-100" dirty="0">
              <a:solidFill>
                <a:srgbClr val="292934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54314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561" y="197016"/>
            <a:ext cx="8229600" cy="100707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Дарья Севастопольская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1" y="1340769"/>
            <a:ext cx="3940015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03265" y="1164134"/>
            <a:ext cx="4289213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600" dirty="0" smtClean="0">
                <a:solidFill>
                  <a:srgbClr val="333333"/>
                </a:solidFill>
                <a:cs typeface="Calibri" pitchFamily="34" charset="0"/>
              </a:rPr>
              <a:t>Прославилась  </a:t>
            </a:r>
            <a:r>
              <a:rPr lang="ru-RU" sz="2600" dirty="0">
                <a:solidFill>
                  <a:srgbClr val="333333"/>
                </a:solidFill>
                <a:cs typeface="Calibri" pitchFamily="34" charset="0"/>
              </a:rPr>
              <a:t>в народе как военная сестра </a:t>
            </a:r>
            <a:r>
              <a:rPr lang="ru-RU" sz="2600" dirty="0" smtClean="0">
                <a:solidFill>
                  <a:srgbClr val="333333"/>
                </a:solidFill>
                <a:cs typeface="Calibri" pitchFamily="34" charset="0"/>
              </a:rPr>
              <a:t>милосердия. Не </a:t>
            </a:r>
            <a:r>
              <a:rPr lang="ru-RU" sz="2600" dirty="0">
                <a:solidFill>
                  <a:srgbClr val="333333"/>
                </a:solidFill>
                <a:cs typeface="Calibri" pitchFamily="34" charset="0"/>
              </a:rPr>
              <a:t>медицинская сестра – специального образования у нее не было, а именно сестра милосердная, движимая горячим сердечным порывом. Она по праву заняла свое место в ряду всемирно знаменитых подвижниц.</a:t>
            </a:r>
            <a:endParaRPr lang="ru-RU" sz="2600" dirty="0">
              <a:solidFill>
                <a:prstClr val="black"/>
              </a:solidFill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807" y="5445224"/>
            <a:ext cx="45144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>
                <a:solidFill>
                  <a:srgbClr val="292934"/>
                </a:solidFill>
              </a:rPr>
              <a:t>Дарья Лаврентьевна Михайлова (Севастопольская)</a:t>
            </a:r>
          </a:p>
        </p:txBody>
      </p:sp>
    </p:spTree>
    <p:extLst>
      <p:ext uri="{BB962C8B-B14F-4D97-AF65-F5344CB8AC3E}">
        <p14:creationId xmlns:p14="http://schemas.microsoft.com/office/powerpoint/2010/main" val="315529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595021"/>
            <a:ext cx="83529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cs typeface="Calibri" pitchFamily="34" charset="0"/>
              </a:rPr>
              <a:t>С </a:t>
            </a:r>
            <a:r>
              <a:rPr lang="ru-RU" sz="2800" dirty="0" smtClean="0">
                <a:solidFill>
                  <a:srgbClr val="333333"/>
                </a:solidFill>
                <a:cs typeface="Calibri" pitchFamily="34" charset="0"/>
              </a:rPr>
              <a:t>именем </a:t>
            </a:r>
            <a:r>
              <a:rPr lang="ru-RU" sz="2800" b="1" dirty="0" smtClean="0">
                <a:solidFill>
                  <a:srgbClr val="333333"/>
                </a:solidFill>
                <a:cs typeface="Calibri" pitchFamily="34" charset="0"/>
              </a:rPr>
              <a:t>Дарьи Михайловой </a:t>
            </a:r>
            <a:r>
              <a:rPr lang="ru-RU" sz="2800" dirty="0" smtClean="0">
                <a:solidFill>
                  <a:srgbClr val="333333"/>
                </a:solidFill>
                <a:cs typeface="Calibri" pitchFamily="34" charset="0"/>
              </a:rPr>
              <a:t>связана </a:t>
            </a:r>
            <a:r>
              <a:rPr lang="ru-RU" sz="2800" dirty="0">
                <a:solidFill>
                  <a:srgbClr val="333333"/>
                </a:solidFill>
                <a:cs typeface="Calibri" pitchFamily="34" charset="0"/>
              </a:rPr>
              <a:t>история российского Красного Креста во время </a:t>
            </a:r>
            <a:r>
              <a:rPr lang="ru-RU" sz="2800" b="1" dirty="0">
                <a:solidFill>
                  <a:srgbClr val="333333"/>
                </a:solidFill>
                <a:cs typeface="Calibri" pitchFamily="34" charset="0"/>
              </a:rPr>
              <a:t>обороны Севастополя в 1854 году</a:t>
            </a:r>
            <a:r>
              <a:rPr lang="ru-RU" sz="2800" dirty="0">
                <a:solidFill>
                  <a:srgbClr val="333333"/>
                </a:solidFill>
                <a:cs typeface="Calibri" pitchFamily="34" charset="0"/>
              </a:rPr>
              <a:t>. </a:t>
            </a:r>
            <a:r>
              <a:rPr lang="ru-RU" sz="2800" dirty="0" smtClean="0">
                <a:solidFill>
                  <a:srgbClr val="333333"/>
                </a:solidFill>
                <a:cs typeface="Calibri" pitchFamily="34" charset="0"/>
              </a:rPr>
              <a:t>Дарья получила </a:t>
            </a:r>
            <a:r>
              <a:rPr lang="ru-RU" sz="2800" dirty="0">
                <a:solidFill>
                  <a:srgbClr val="333333"/>
                </a:solidFill>
                <a:cs typeface="Calibri" pitchFamily="34" charset="0"/>
              </a:rPr>
              <a:t>прозвище </a:t>
            </a:r>
            <a:r>
              <a:rPr lang="ru-RU" sz="2800" b="1" dirty="0">
                <a:solidFill>
                  <a:srgbClr val="333333"/>
                </a:solidFill>
                <a:cs typeface="Calibri" pitchFamily="34" charset="0"/>
              </a:rPr>
              <a:t>Севастопольская</a:t>
            </a:r>
            <a:r>
              <a:rPr lang="ru-RU" sz="2800" dirty="0">
                <a:solidFill>
                  <a:srgbClr val="333333"/>
                </a:solidFill>
                <a:cs typeface="Calibri" pitchFamily="34" charset="0"/>
              </a:rPr>
              <a:t> и </a:t>
            </a:r>
            <a:r>
              <a:rPr lang="ru-RU" sz="2800" dirty="0" smtClean="0">
                <a:solidFill>
                  <a:srgbClr val="333333"/>
                </a:solidFill>
                <a:cs typeface="Calibri" pitchFamily="34" charset="0"/>
              </a:rPr>
              <a:t>стала </a:t>
            </a:r>
            <a:r>
              <a:rPr lang="ru-RU" sz="2800" dirty="0">
                <a:solidFill>
                  <a:srgbClr val="333333"/>
                </a:solidFill>
                <a:cs typeface="Calibri" pitchFamily="34" charset="0"/>
              </a:rPr>
              <a:t>легендой Крымской войны.</a:t>
            </a:r>
            <a:endParaRPr lang="ru-RU" sz="2800" dirty="0">
              <a:cs typeface="Calibri" pitchFamily="34" charset="0"/>
            </a:endParaRPr>
          </a:p>
          <a:p>
            <a:r>
              <a:rPr lang="ru-RU" sz="2800" dirty="0" smtClean="0">
                <a:solidFill>
                  <a:srgbClr val="333333"/>
                </a:solidFill>
                <a:cs typeface="Calibri" pitchFamily="34" charset="0"/>
              </a:rPr>
              <a:t>Ее также называют первой сестрой милосердия, ставя рядом с </a:t>
            </a:r>
            <a:r>
              <a:rPr lang="ru-RU" sz="2800" dirty="0" err="1" smtClean="0">
                <a:solidFill>
                  <a:srgbClr val="333333"/>
                </a:solidFill>
                <a:cs typeface="Calibri" pitchFamily="34" charset="0"/>
              </a:rPr>
              <a:t>Флоренс</a:t>
            </a:r>
            <a:r>
              <a:rPr lang="ru-RU" sz="2800" dirty="0" smtClean="0">
                <a:solidFill>
                  <a:srgbClr val="333333"/>
                </a:solidFill>
                <a:cs typeface="Calibri" pitchFamily="34" charset="0"/>
              </a:rPr>
              <a:t> </a:t>
            </a:r>
            <a:r>
              <a:rPr lang="ru-RU" sz="2800" dirty="0" err="1" smtClean="0">
                <a:solidFill>
                  <a:srgbClr val="333333"/>
                </a:solidFill>
                <a:cs typeface="Calibri" pitchFamily="34" charset="0"/>
              </a:rPr>
              <a:t>Найтингейл</a:t>
            </a:r>
            <a:r>
              <a:rPr lang="ru-RU" sz="2800" dirty="0" smtClean="0">
                <a:solidFill>
                  <a:srgbClr val="333333"/>
                </a:solidFill>
                <a:cs typeface="Calibri" pitchFamily="34" charset="0"/>
              </a:rPr>
              <a:t>. </a:t>
            </a:r>
          </a:p>
          <a:p>
            <a:pPr lvl="0"/>
            <a:r>
              <a:rPr lang="ru-RU" sz="2800" dirty="0">
                <a:solidFill>
                  <a:srgbClr val="333333"/>
                </a:solidFill>
                <a:cs typeface="Calibri" pitchFamily="34" charset="0"/>
              </a:rPr>
              <a:t>Даша Севастопольская начала вывозить раненых с поля боя и ухаживать за ними еще </a:t>
            </a:r>
            <a:r>
              <a:rPr lang="ru-RU" sz="2800" b="1" dirty="0" smtClean="0">
                <a:solidFill>
                  <a:srgbClr val="333333"/>
                </a:solidFill>
                <a:cs typeface="Calibri" pitchFamily="34" charset="0"/>
              </a:rPr>
              <a:t>с </a:t>
            </a:r>
            <a:r>
              <a:rPr lang="ru-RU" sz="2800" b="1" dirty="0">
                <a:solidFill>
                  <a:srgbClr val="333333"/>
                </a:solidFill>
                <a:cs typeface="Calibri" pitchFamily="34" charset="0"/>
              </a:rPr>
              <a:t>сентября 1854 года</a:t>
            </a:r>
            <a:r>
              <a:rPr lang="ru-RU" sz="2800" dirty="0">
                <a:solidFill>
                  <a:srgbClr val="333333"/>
                </a:solidFill>
                <a:cs typeface="Calibri" pitchFamily="34" charset="0"/>
              </a:rPr>
              <a:t>.</a:t>
            </a:r>
            <a:endParaRPr lang="ru-RU" sz="2800" dirty="0">
              <a:solidFill>
                <a:srgbClr val="292934"/>
              </a:solidFill>
              <a:cs typeface="Calibri" pitchFamily="34" charset="0"/>
            </a:endParaRPr>
          </a:p>
          <a:p>
            <a:endParaRPr lang="ru-RU" sz="2800" dirty="0" smtClean="0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Дарья Севастопольская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638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Дарья Севастопольская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772816"/>
            <a:ext cx="828253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Ей было 15 лет, когда она для того, чтобы попасть  в войска, оборонявшие Севастополь, постриглась под мальчишку, надела старенький матросский костюм и стала похожа на юнгу. Недалеко от окопов Даша устроила пункт первой помощи, который оказался в центре потока раненых.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88399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474468" cy="5968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4797152"/>
            <a:ext cx="38432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1C1C1C"/>
                </a:solidFill>
              </a:rPr>
              <a:t>Мемориал в Севастопольском парке, г. </a:t>
            </a:r>
            <a:r>
              <a:rPr lang="ru-RU" sz="2400" i="1" dirty="0" smtClean="0">
                <a:solidFill>
                  <a:srgbClr val="1C1C1C"/>
                </a:solidFill>
              </a:rPr>
              <a:t>Днепропетровск</a:t>
            </a:r>
            <a:r>
              <a:rPr lang="ru-RU" sz="2400" i="1" dirty="0"/>
              <a:t/>
            </a:r>
            <a:br>
              <a:rPr lang="ru-RU" sz="2400" i="1" dirty="0"/>
            </a:b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832722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2" y="1700808"/>
            <a:ext cx="7458064" cy="4862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1690" y="476672"/>
            <a:ext cx="8229600" cy="1246026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/>
              <a:t/>
            </a:r>
            <a:br>
              <a:rPr lang="ru-RU" sz="3400" b="1" dirty="0" smtClean="0"/>
            </a:br>
            <a:r>
              <a:rPr lang="ru-RU" sz="3400" b="1" dirty="0" smtClean="0"/>
              <a:t>Помощь </a:t>
            </a:r>
            <a:r>
              <a:rPr lang="ru-RU" sz="3400" b="1" dirty="0"/>
              <a:t>раненым в годы Первой мировой войны</a:t>
            </a:r>
            <a:br>
              <a:rPr lang="ru-RU" sz="3400" b="1" dirty="0"/>
            </a:br>
            <a:endParaRPr lang="ru-RU" sz="3400" b="1" dirty="0"/>
          </a:p>
        </p:txBody>
      </p:sp>
    </p:spTree>
    <p:extLst>
      <p:ext uri="{BB962C8B-B14F-4D97-AF65-F5344CB8AC3E}">
        <p14:creationId xmlns:p14="http://schemas.microsoft.com/office/powerpoint/2010/main" val="2328647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902" y="630105"/>
            <a:ext cx="4474468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365792"/>
            <a:ext cx="388843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2F2F2F"/>
                </a:solidFill>
                <a:effectLst/>
                <a:latin typeface="+mj-lt"/>
              </a:rPr>
              <a:t>Великая княгиня </a:t>
            </a:r>
            <a:r>
              <a:rPr lang="ru-RU" sz="2600" b="1" dirty="0" smtClean="0">
                <a:solidFill>
                  <a:srgbClr val="2F2F2F"/>
                </a:solidFill>
                <a:effectLst/>
                <a:latin typeface="+mj-lt"/>
              </a:rPr>
              <a:t>Мария Павловна Романова</a:t>
            </a:r>
            <a:r>
              <a:rPr lang="ru-RU" sz="2600" b="0" dirty="0" smtClean="0">
                <a:solidFill>
                  <a:srgbClr val="2F2F2F"/>
                </a:solidFill>
                <a:effectLst/>
                <a:latin typeface="+mj-lt"/>
              </a:rPr>
              <a:t> больше года проработала сестрой милосердия во фронтовом лазарете простой сестрой милосердия, награждена </a:t>
            </a:r>
            <a:r>
              <a:rPr lang="ru-RU" sz="2600" b="1" dirty="0" smtClean="0">
                <a:solidFill>
                  <a:srgbClr val="2F2F2F"/>
                </a:solidFill>
                <a:effectLst/>
                <a:latin typeface="+mj-lt"/>
              </a:rPr>
              <a:t>двумя Георгиевскими медалями.</a:t>
            </a:r>
            <a:endParaRPr lang="ru-RU" sz="2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627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397" y="467677"/>
            <a:ext cx="8229600" cy="990600"/>
          </a:xfrm>
        </p:spPr>
        <p:txBody>
          <a:bodyPr/>
          <a:lstStyle/>
          <a:p>
            <a:r>
              <a:rPr lang="ru-RU" b="1" dirty="0" smtClean="0"/>
              <a:t>Цель: 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484784"/>
            <a:ext cx="85689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cs typeface="Calibri" pitchFamily="34" charset="0"/>
              </a:rPr>
              <a:t>Расширение представлений студентов  о благородной профессии медицинской сестры.</a:t>
            </a:r>
          </a:p>
          <a:p>
            <a:endParaRPr lang="ru-RU" sz="2800" dirty="0">
              <a:cs typeface="Calibri" pitchFamily="34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cs typeface="Calibri" pitchFamily="34" charset="0"/>
              </a:rPr>
              <a:t>Задачи: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cs typeface="Calibri" pitchFamily="34" charset="0"/>
              </a:rPr>
              <a:t>Познакомить с историей возникновения и развития сестринского дела в России.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cs typeface="Calibri" pitchFamily="34" charset="0"/>
              </a:rPr>
              <a:t>Способствовать формированию интереса к профессии медицинской сестры.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800" dirty="0" smtClean="0">
                <a:cs typeface="Calibri" pitchFamily="34" charset="0"/>
              </a:rPr>
              <a:t>Способствовать формированию уважительного отношения к людям этой гуманной профессии.</a:t>
            </a:r>
            <a:endParaRPr lang="ru-RU" sz="280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139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topwar.ru/uploads/posts/2016-08/1471400233_0_12e3b3_adb82264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80545"/>
            <a:ext cx="4176464" cy="606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005064"/>
            <a:ext cx="439248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0" dirty="0" smtClean="0">
                <a:solidFill>
                  <a:srgbClr val="2F2F2F"/>
                </a:solidFill>
                <a:effectLst/>
                <a:latin typeface="+mj-lt"/>
              </a:rPr>
              <a:t>Сестры милосердия РОКК </a:t>
            </a:r>
          </a:p>
          <a:p>
            <a:r>
              <a:rPr lang="ru-RU" sz="2600" b="1" dirty="0" smtClean="0">
                <a:solidFill>
                  <a:srgbClr val="2F2F2F"/>
                </a:solidFill>
                <a:effectLst/>
                <a:latin typeface="+mj-lt"/>
              </a:rPr>
              <a:t>Александра Федоровна, </a:t>
            </a:r>
          </a:p>
          <a:p>
            <a:r>
              <a:rPr lang="ru-RU" sz="2600" b="1" dirty="0" smtClean="0">
                <a:solidFill>
                  <a:srgbClr val="2F2F2F"/>
                </a:solidFill>
                <a:effectLst/>
                <a:latin typeface="+mj-lt"/>
              </a:rPr>
              <a:t>Татьяна и Ольга Романовы, </a:t>
            </a:r>
            <a:r>
              <a:rPr lang="ru-RU" sz="2600" b="0" dirty="0" err="1" smtClean="0">
                <a:solidFill>
                  <a:srgbClr val="2F2F2F"/>
                </a:solidFill>
                <a:effectLst/>
                <a:latin typeface="+mj-lt"/>
              </a:rPr>
              <a:t>Царкосельский</a:t>
            </a:r>
            <a:r>
              <a:rPr lang="ru-RU" sz="2600" b="0" dirty="0" smtClean="0">
                <a:solidFill>
                  <a:srgbClr val="2F2F2F"/>
                </a:solidFill>
                <a:effectLst/>
                <a:latin typeface="+mj-lt"/>
              </a:rPr>
              <a:t> лазарет, 1914 год</a:t>
            </a:r>
            <a:endParaRPr lang="ru-RU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08030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935"/>
            <a:ext cx="7848872" cy="581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3727" y="6237312"/>
            <a:ext cx="5715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0" i="1" dirty="0" smtClean="0">
                <a:solidFill>
                  <a:srgbClr val="2F2F2F"/>
                </a:solidFill>
                <a:effectLst/>
                <a:latin typeface="+mj-lt"/>
              </a:rPr>
              <a:t>Лазарет в Зимнем Дворце, 1915</a:t>
            </a:r>
            <a:endParaRPr lang="ru-RU" sz="28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02752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5846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0" dirty="0" smtClean="0">
                <a:solidFill>
                  <a:srgbClr val="2F2F2F"/>
                </a:solidFill>
                <a:effectLst/>
                <a:latin typeface="Arial"/>
              </a:rPr>
              <a:t>Из письма Императрицы Николаю II. </a:t>
            </a:r>
          </a:p>
          <a:p>
            <a:r>
              <a:rPr lang="ru-RU" sz="2400" b="0" i="0" dirty="0" smtClean="0">
                <a:solidFill>
                  <a:srgbClr val="2F2F2F"/>
                </a:solidFill>
                <a:effectLst/>
                <a:latin typeface="Arial"/>
              </a:rPr>
              <a:t>Царское Село. 20 ноября 1914 г.: </a:t>
            </a:r>
          </a:p>
          <a:p>
            <a:endParaRPr lang="ru-RU" sz="2400" b="0" i="0" dirty="0" smtClean="0">
              <a:solidFill>
                <a:srgbClr val="2F2F2F"/>
              </a:solidFill>
              <a:effectLst/>
              <a:latin typeface="Arial"/>
            </a:endParaRPr>
          </a:p>
          <a:p>
            <a:r>
              <a:rPr lang="ru-RU" sz="2400" b="0" i="0" dirty="0" smtClean="0">
                <a:solidFill>
                  <a:srgbClr val="2F2F2F"/>
                </a:solidFill>
                <a:effectLst/>
                <a:latin typeface="Arial"/>
              </a:rPr>
              <a:t>«Сегодня утром мы присутствовали (</a:t>
            </a:r>
            <a:r>
              <a:rPr lang="ru-RU" sz="2400" b="1" i="0" dirty="0" smtClean="0">
                <a:solidFill>
                  <a:srgbClr val="2F2F2F"/>
                </a:solidFill>
                <a:effectLst/>
                <a:latin typeface="Arial"/>
              </a:rPr>
              <a:t>я, по обыкновению, помогаю подавать инструменты, Ольга продевала нитки в иголки</a:t>
            </a:r>
            <a:r>
              <a:rPr lang="ru-RU" sz="2400" b="0" i="0" dirty="0" smtClean="0">
                <a:solidFill>
                  <a:srgbClr val="2F2F2F"/>
                </a:solidFill>
                <a:effectLst/>
                <a:latin typeface="Arial"/>
              </a:rPr>
              <a:t>) при нашей первой большой ампутации (рука была отнята у самого плеча). Затем мы все </a:t>
            </a:r>
            <a:r>
              <a:rPr lang="ru-RU" sz="2400" b="1" i="0" dirty="0" smtClean="0">
                <a:solidFill>
                  <a:srgbClr val="2F2F2F"/>
                </a:solidFill>
                <a:effectLst/>
                <a:latin typeface="Arial"/>
              </a:rPr>
              <a:t>занимались перевязками </a:t>
            </a:r>
            <a:r>
              <a:rPr lang="ru-RU" sz="2400" b="0" i="0" dirty="0" smtClean="0">
                <a:solidFill>
                  <a:srgbClr val="2F2F2F"/>
                </a:solidFill>
                <a:effectLst/>
                <a:latin typeface="Arial"/>
              </a:rPr>
              <a:t>(в нашем маленьком лазарете), а позже </a:t>
            </a:r>
            <a:r>
              <a:rPr lang="ru-RU" sz="2400" b="1" i="0" dirty="0" smtClean="0">
                <a:solidFill>
                  <a:srgbClr val="2F2F2F"/>
                </a:solidFill>
                <a:effectLst/>
                <a:latin typeface="Arial"/>
              </a:rPr>
              <a:t>очень сложные перевязки </a:t>
            </a:r>
            <a:r>
              <a:rPr lang="ru-RU" sz="2400" b="0" i="0" dirty="0" smtClean="0">
                <a:solidFill>
                  <a:srgbClr val="2F2F2F"/>
                </a:solidFill>
                <a:effectLst/>
                <a:latin typeface="Arial"/>
              </a:rPr>
              <a:t>в большом лазарете. </a:t>
            </a:r>
            <a:r>
              <a:rPr lang="ru-RU" sz="2400" b="1" i="0" dirty="0" smtClean="0">
                <a:solidFill>
                  <a:srgbClr val="2F2F2F"/>
                </a:solidFill>
                <a:effectLst/>
                <a:latin typeface="Arial"/>
              </a:rPr>
              <a:t>Мне пришлось перевязывать несчастных с ужасными ранами... Я все промыла, почистила, помазала </a:t>
            </a:r>
            <a:r>
              <a:rPr lang="ru-RU" sz="2400" b="1" i="0" dirty="0" err="1" smtClean="0">
                <a:solidFill>
                  <a:srgbClr val="2F2F2F"/>
                </a:solidFill>
                <a:effectLst/>
                <a:latin typeface="Arial"/>
              </a:rPr>
              <a:t>иодином</a:t>
            </a:r>
            <a:r>
              <a:rPr lang="ru-RU" sz="2400" b="0" i="0" dirty="0" smtClean="0">
                <a:solidFill>
                  <a:srgbClr val="2F2F2F"/>
                </a:solidFill>
                <a:effectLst/>
                <a:latin typeface="Arial"/>
              </a:rPr>
              <a:t>, покрыла вазелином, подвязала, — все это вышло вполне удачно. Я сделала 3 подобные перевязки. Сердце кровью за них обливается, так это грустно, будучи женой и матерью, я особенно сочувствую им.»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7057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496944" cy="492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8535" y="5589240"/>
            <a:ext cx="871296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0" i="1" dirty="0" smtClean="0">
                <a:solidFill>
                  <a:srgbClr val="2F2F2F"/>
                </a:solidFill>
                <a:effectLst/>
                <a:latin typeface="+mj-lt"/>
              </a:rPr>
              <a:t>Сестра РОКК </a:t>
            </a:r>
            <a:r>
              <a:rPr lang="ru-RU" sz="2600" b="1" i="1" dirty="0" smtClean="0">
                <a:solidFill>
                  <a:srgbClr val="2F2F2F"/>
                </a:solidFill>
                <a:effectLst/>
                <a:latin typeface="+mj-lt"/>
              </a:rPr>
              <a:t>Александра Федоровна Романова </a:t>
            </a:r>
            <a:r>
              <a:rPr lang="ru-RU" sz="2600" b="0" dirty="0" smtClean="0">
                <a:solidFill>
                  <a:srgbClr val="2F2F2F"/>
                </a:solidFill>
                <a:effectLst/>
                <a:latin typeface="+mj-lt"/>
              </a:rPr>
              <a:t>обрабатывает рану.    Царскосельский лазарет</a:t>
            </a:r>
            <a:endParaRPr lang="ru-RU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48284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08720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2F2F2F"/>
                </a:solidFill>
                <a:effectLst/>
                <a:latin typeface="+mj-lt"/>
              </a:rPr>
              <a:t>Из дневника дочери, Татьяны Николаевны</a:t>
            </a:r>
            <a:r>
              <a:rPr lang="ru-RU" sz="2800" b="0" i="0" dirty="0" smtClean="0">
                <a:solidFill>
                  <a:srgbClr val="2F2F2F"/>
                </a:solidFill>
                <a:effectLst/>
                <a:latin typeface="+mj-lt"/>
              </a:rPr>
              <a:t>: </a:t>
            </a:r>
          </a:p>
          <a:p>
            <a:endParaRPr lang="ru-RU" sz="2800" dirty="0">
              <a:solidFill>
                <a:srgbClr val="2F2F2F"/>
              </a:solidFill>
              <a:latin typeface="+mj-lt"/>
            </a:endParaRPr>
          </a:p>
          <a:p>
            <a:r>
              <a:rPr lang="ru-RU" sz="2800" b="0" i="1" dirty="0" smtClean="0">
                <a:solidFill>
                  <a:srgbClr val="2F2F2F"/>
                </a:solidFill>
                <a:effectLst/>
                <a:latin typeface="+mj-lt"/>
              </a:rPr>
              <a:t>«...Была операция под местным наркозом </a:t>
            </a:r>
            <a:r>
              <a:rPr lang="ru-RU" sz="2800" b="0" i="1" dirty="0" err="1" smtClean="0">
                <a:solidFill>
                  <a:srgbClr val="2F2F2F"/>
                </a:solidFill>
                <a:effectLst/>
                <a:latin typeface="+mj-lt"/>
              </a:rPr>
              <a:t>Грамовичу</a:t>
            </a:r>
            <a:r>
              <a:rPr lang="ru-RU" sz="2800" b="0" i="1" dirty="0" smtClean="0">
                <a:solidFill>
                  <a:srgbClr val="2F2F2F"/>
                </a:solidFill>
                <a:effectLst/>
                <a:latin typeface="+mj-lt"/>
              </a:rPr>
              <a:t>, вырезали пулю из груди. Подавала инструменты… Перевязывала </a:t>
            </a:r>
            <a:r>
              <a:rPr lang="ru-RU" sz="2800" b="0" i="1" dirty="0" err="1" smtClean="0">
                <a:solidFill>
                  <a:srgbClr val="2F2F2F"/>
                </a:solidFill>
                <a:effectLst/>
                <a:latin typeface="+mj-lt"/>
              </a:rPr>
              <a:t>Прокошеева</a:t>
            </a:r>
            <a:r>
              <a:rPr lang="ru-RU" sz="2800" b="0" i="1" dirty="0" smtClean="0">
                <a:solidFill>
                  <a:srgbClr val="2F2F2F"/>
                </a:solidFill>
                <a:effectLst/>
                <a:latin typeface="+mj-lt"/>
              </a:rPr>
              <a:t> 14-го Финляндского полка, рана грудной клетки, рана щеки и глаза. Перевязывала потом Иванова, </a:t>
            </a:r>
            <a:r>
              <a:rPr lang="ru-RU" sz="2800" b="0" i="1" dirty="0" err="1" smtClean="0">
                <a:solidFill>
                  <a:srgbClr val="2F2F2F"/>
                </a:solidFill>
                <a:effectLst/>
                <a:latin typeface="+mj-lt"/>
              </a:rPr>
              <a:t>Мелик</a:t>
            </a:r>
            <a:r>
              <a:rPr lang="ru-RU" sz="2800" b="0" i="1" dirty="0" smtClean="0">
                <a:solidFill>
                  <a:srgbClr val="2F2F2F"/>
                </a:solidFill>
                <a:effectLst/>
                <a:latin typeface="+mj-lt"/>
              </a:rPr>
              <a:t>-Адамова, </a:t>
            </a:r>
            <a:r>
              <a:rPr lang="ru-RU" sz="2800" b="0" i="1" dirty="0" err="1" smtClean="0">
                <a:solidFill>
                  <a:srgbClr val="2F2F2F"/>
                </a:solidFill>
                <a:effectLst/>
                <a:latin typeface="+mj-lt"/>
              </a:rPr>
              <a:t>Таубе</a:t>
            </a:r>
            <a:r>
              <a:rPr lang="ru-RU" sz="2800" b="0" i="1" dirty="0" smtClean="0">
                <a:solidFill>
                  <a:srgbClr val="2F2F2F"/>
                </a:solidFill>
                <a:effectLst/>
                <a:latin typeface="+mj-lt"/>
              </a:rPr>
              <a:t>, Малыгина...».</a:t>
            </a:r>
            <a:endParaRPr lang="ru-RU" sz="28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8104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045" y="455138"/>
            <a:ext cx="6591140" cy="477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1151" y="5229200"/>
            <a:ext cx="835292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0" i="1" dirty="0" smtClean="0">
                <a:solidFill>
                  <a:srgbClr val="2F2F2F"/>
                </a:solidFill>
                <a:effectLst/>
              </a:rPr>
              <a:t>Сестра РОКК </a:t>
            </a:r>
            <a:r>
              <a:rPr lang="ru-RU" sz="2600" b="1" i="1" dirty="0" smtClean="0">
                <a:solidFill>
                  <a:srgbClr val="2F2F2F"/>
                </a:solidFill>
                <a:effectLst/>
              </a:rPr>
              <a:t>Татьяна Романова </a:t>
            </a:r>
          </a:p>
          <a:p>
            <a:r>
              <a:rPr lang="ru-RU" sz="2600" b="0" dirty="0" smtClean="0">
                <a:solidFill>
                  <a:srgbClr val="2F2F2F"/>
                </a:solidFill>
                <a:effectLst/>
              </a:rPr>
              <a:t>перевязывает раненого под руководством лучшего хирурга России Веры Гедройц</a:t>
            </a:r>
            <a:r>
              <a:rPr lang="ru-RU" sz="2600" b="0" dirty="0" smtClean="0">
                <a:solidFill>
                  <a:srgbClr val="2F2F2F"/>
                </a:solidFill>
                <a:effectLst/>
                <a:latin typeface="+mj-lt"/>
              </a:rPr>
              <a:t>.</a:t>
            </a:r>
            <a:endParaRPr lang="ru-RU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7358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2500" y="1412776"/>
            <a:ext cx="402146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0" dirty="0" smtClean="0">
                <a:solidFill>
                  <a:srgbClr val="2F2F2F"/>
                </a:solidFill>
                <a:effectLst/>
                <a:latin typeface="Arial"/>
              </a:rPr>
              <a:t>Из </a:t>
            </a:r>
            <a:r>
              <a:rPr lang="ru-RU" sz="2600" b="1" i="0" dirty="0" smtClean="0">
                <a:solidFill>
                  <a:srgbClr val="2F2F2F"/>
                </a:solidFill>
                <a:effectLst/>
                <a:latin typeface="+mj-lt"/>
              </a:rPr>
              <a:t>дневника дочери, Ольги Николаевны</a:t>
            </a:r>
            <a:r>
              <a:rPr lang="ru-RU" sz="2600" b="0" i="0" dirty="0" smtClean="0">
                <a:solidFill>
                  <a:srgbClr val="2F2F2F"/>
                </a:solidFill>
                <a:effectLst/>
                <a:latin typeface="+mj-lt"/>
              </a:rPr>
              <a:t>: «...Перевязала </a:t>
            </a:r>
            <a:r>
              <a:rPr lang="ru-RU" sz="2600" b="0" i="0" dirty="0" err="1" smtClean="0">
                <a:solidFill>
                  <a:srgbClr val="2F2F2F"/>
                </a:solidFill>
                <a:effectLst/>
                <a:latin typeface="+mj-lt"/>
              </a:rPr>
              <a:t>Потшеса</a:t>
            </a:r>
            <a:r>
              <a:rPr lang="ru-RU" sz="2600" b="0" i="0" dirty="0" smtClean="0">
                <a:solidFill>
                  <a:srgbClr val="2F2F2F"/>
                </a:solidFill>
                <a:effectLst/>
                <a:latin typeface="+mj-lt"/>
              </a:rPr>
              <a:t>, </a:t>
            </a:r>
            <a:r>
              <a:rPr lang="ru-RU" sz="2600" b="0" i="0" dirty="0" err="1" smtClean="0">
                <a:solidFill>
                  <a:srgbClr val="2F2F2F"/>
                </a:solidFill>
                <a:effectLst/>
                <a:latin typeface="+mj-lt"/>
              </a:rPr>
              <a:t>Гармовича</a:t>
            </a:r>
            <a:r>
              <a:rPr lang="ru-RU" sz="2600" b="0" i="0" dirty="0" smtClean="0">
                <a:solidFill>
                  <a:srgbClr val="2F2F2F"/>
                </a:solidFill>
                <a:effectLst/>
                <a:latin typeface="+mj-lt"/>
              </a:rPr>
              <a:t> 64-го Казанского полка, рана левого колена, Ильина 57-го </a:t>
            </a:r>
            <a:r>
              <a:rPr lang="ru-RU" sz="2600" b="0" i="0" dirty="0" err="1" smtClean="0">
                <a:solidFill>
                  <a:srgbClr val="2F2F2F"/>
                </a:solidFill>
                <a:effectLst/>
                <a:latin typeface="+mj-lt"/>
              </a:rPr>
              <a:t>Новодзинского</a:t>
            </a:r>
            <a:r>
              <a:rPr lang="ru-RU" sz="2600" b="0" i="0" dirty="0" smtClean="0">
                <a:solidFill>
                  <a:srgbClr val="2F2F2F"/>
                </a:solidFill>
                <a:effectLst/>
                <a:latin typeface="+mj-lt"/>
              </a:rPr>
              <a:t> полка, рана левого плеча, после </a:t>
            </a:r>
            <a:r>
              <a:rPr lang="ru-RU" sz="2600" b="0" i="0" dirty="0" err="1" smtClean="0">
                <a:solidFill>
                  <a:srgbClr val="2F2F2F"/>
                </a:solidFill>
                <a:effectLst/>
                <a:latin typeface="+mj-lt"/>
              </a:rPr>
              <a:t>Мгебриева</a:t>
            </a:r>
            <a:r>
              <a:rPr lang="ru-RU" sz="2600" b="0" i="0" dirty="0" smtClean="0">
                <a:solidFill>
                  <a:srgbClr val="2F2F2F"/>
                </a:solidFill>
                <a:effectLst/>
                <a:latin typeface="+mj-lt"/>
              </a:rPr>
              <a:t>, </a:t>
            </a:r>
            <a:r>
              <a:rPr lang="ru-RU" sz="2600" b="0" i="0" dirty="0" err="1" smtClean="0">
                <a:solidFill>
                  <a:srgbClr val="2F2F2F"/>
                </a:solidFill>
                <a:effectLst/>
                <a:latin typeface="+mj-lt"/>
              </a:rPr>
              <a:t>Побоевского</a:t>
            </a:r>
            <a:r>
              <a:rPr lang="ru-RU" sz="2600" b="0" i="0" dirty="0" smtClean="0">
                <a:solidFill>
                  <a:srgbClr val="2F2F2F"/>
                </a:solidFill>
                <a:effectLst/>
                <a:latin typeface="+mj-lt"/>
              </a:rPr>
              <a:t>....».</a:t>
            </a:r>
            <a:endParaRPr lang="ru-RU" sz="2600" dirty="0">
              <a:latin typeface="+mj-l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485"/>
            <a:ext cx="47625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934" y="6064485"/>
            <a:ext cx="524387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b="0" i="1" dirty="0" smtClean="0">
                <a:solidFill>
                  <a:srgbClr val="2F2F2F"/>
                </a:solidFill>
                <a:effectLst/>
                <a:latin typeface="+mj-lt"/>
              </a:rPr>
              <a:t>Сестра РОКК </a:t>
            </a:r>
            <a:r>
              <a:rPr lang="ru-RU" sz="2600" b="1" i="1" dirty="0" smtClean="0">
                <a:solidFill>
                  <a:srgbClr val="2F2F2F"/>
                </a:solidFill>
                <a:effectLst/>
                <a:latin typeface="+mj-lt"/>
              </a:rPr>
              <a:t>Ольга Романова</a:t>
            </a:r>
            <a:endParaRPr lang="ru-RU" sz="2600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4609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u="sng" strike="noStrike" dirty="0" smtClean="0">
                <a:effectLst/>
                <a:latin typeface="Roboto"/>
                <a:hlinkClick r:id="rId2"/>
              </a:rPr>
              <a:t>О тех, кто спас миллионы жизней в Великую Отечественную</a:t>
            </a:r>
            <a:endParaRPr lang="ru-RU" sz="2800" b="1" u="sng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91983"/>
            <a:ext cx="5904656" cy="4942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477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877" y="1340768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1" dirty="0" smtClean="0">
                <a:solidFill>
                  <a:srgbClr val="212121"/>
                </a:solidFill>
                <a:effectLst/>
                <a:latin typeface="+mj-lt"/>
              </a:rPr>
              <a:t>«То, что сделано военной медициной в годы минувшей войны, по всей справедливости может быть названо </a:t>
            </a:r>
            <a:r>
              <a:rPr lang="ru-RU" sz="2800" b="1" i="1" dirty="0" smtClean="0">
                <a:solidFill>
                  <a:srgbClr val="212121"/>
                </a:solidFill>
                <a:effectLst/>
                <a:latin typeface="+mj-lt"/>
              </a:rPr>
              <a:t>подвигом</a:t>
            </a:r>
            <a:r>
              <a:rPr lang="ru-RU" sz="2800" b="0" i="1" dirty="0" smtClean="0">
                <a:solidFill>
                  <a:srgbClr val="212121"/>
                </a:solidFill>
                <a:effectLst/>
                <a:latin typeface="+mj-lt"/>
              </a:rPr>
              <a:t>. Для нас, ветеранов Великой Отечественной войны, образ </a:t>
            </a:r>
            <a:r>
              <a:rPr lang="ru-RU" sz="2800" b="1" i="1" dirty="0" smtClean="0">
                <a:solidFill>
                  <a:srgbClr val="212121"/>
                </a:solidFill>
                <a:effectLst/>
                <a:latin typeface="+mj-lt"/>
              </a:rPr>
              <a:t>военного медика остается олицетворением высокого гуманизма, мужества и самоотверженности» </a:t>
            </a:r>
          </a:p>
          <a:p>
            <a:endParaRPr lang="ru-RU" sz="2800" dirty="0">
              <a:solidFill>
                <a:srgbClr val="212121"/>
              </a:solidFill>
              <a:latin typeface="+mj-lt"/>
            </a:endParaRPr>
          </a:p>
          <a:p>
            <a:pPr algn="r"/>
            <a:r>
              <a:rPr lang="ru-RU" sz="2800" b="0" i="0" dirty="0" smtClean="0">
                <a:solidFill>
                  <a:srgbClr val="212121"/>
                </a:solidFill>
                <a:effectLst/>
                <a:latin typeface="+mj-lt"/>
              </a:rPr>
              <a:t>Маршал Советского Союза И.Х. Баграмян</a:t>
            </a:r>
            <a:endParaRPr lang="ru-R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21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863" y="620688"/>
            <a:ext cx="6266345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2556" y="4725144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В 1941–1945 годах врачи, фельдшеры, медсестры и санитары поставили на ноги около </a:t>
            </a:r>
            <a:r>
              <a:rPr lang="ru-RU" sz="2400" b="1" i="0" dirty="0" smtClean="0">
                <a:solidFill>
                  <a:srgbClr val="212121"/>
                </a:solidFill>
                <a:effectLst/>
                <a:latin typeface="Roboto"/>
              </a:rPr>
              <a:t>17 миллионов 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солдат и офицеров Красной армии – </a:t>
            </a:r>
            <a:r>
              <a:rPr lang="ru-RU" sz="2400" b="1" i="0" dirty="0" smtClean="0">
                <a:solidFill>
                  <a:srgbClr val="212121"/>
                </a:solidFill>
                <a:effectLst/>
                <a:latin typeface="Roboto"/>
              </a:rPr>
              <a:t>72,3 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% раненых и </a:t>
            </a:r>
            <a:r>
              <a:rPr lang="ru-RU" sz="2400" b="1" i="0" dirty="0" smtClean="0">
                <a:solidFill>
                  <a:srgbClr val="212121"/>
                </a:solidFill>
                <a:effectLst/>
                <a:latin typeface="Roboto"/>
              </a:rPr>
              <a:t>90,6 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% заболевших возвратились в строй. Поистине это </a:t>
            </a:r>
            <a:r>
              <a:rPr lang="ru-RU" sz="2400" b="1" i="0" dirty="0" smtClean="0">
                <a:solidFill>
                  <a:srgbClr val="212121"/>
                </a:solidFill>
                <a:effectLst/>
                <a:latin typeface="Roboto"/>
              </a:rPr>
              <a:t>подвиг во имя жизни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046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3527" y="1700808"/>
            <a:ext cx="8568951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ru-RU" sz="2800" dirty="0" smtClean="0">
                <a:cs typeface="Calibri" pitchFamily="34" charset="0"/>
              </a:rPr>
              <a:t>Первая сестра милосердия</a:t>
            </a:r>
          </a:p>
          <a:p>
            <a:pPr marL="514350" indent="-514350">
              <a:buAutoNum type="arabicPeriod" startAt="2"/>
            </a:pPr>
            <a:r>
              <a:rPr lang="ru-RU" sz="2800" dirty="0" smtClean="0">
                <a:cs typeface="Calibri" pitchFamily="34" charset="0"/>
              </a:rPr>
              <a:t>Почему Международный День медицинской сестры отмечают 12 мая?</a:t>
            </a:r>
          </a:p>
          <a:p>
            <a:pPr marL="514350" indent="-514350">
              <a:buAutoNum type="arabicPeriod" startAt="2"/>
            </a:pPr>
            <a:r>
              <a:rPr lang="ru-RU" sz="2800" dirty="0" smtClean="0">
                <a:cs typeface="Calibri" pitchFamily="34" charset="0"/>
              </a:rPr>
              <a:t>Дарья Севастопольская</a:t>
            </a:r>
          </a:p>
          <a:p>
            <a:pPr marL="514350" indent="-514350">
              <a:buAutoNum type="arabicPeriod" startAt="2"/>
            </a:pPr>
            <a:r>
              <a:rPr lang="ru-RU" sz="2800" dirty="0" smtClean="0">
                <a:cs typeface="Calibri" pitchFamily="34" charset="0"/>
              </a:rPr>
              <a:t>Помощь раненым в годы Первой мировой войны</a:t>
            </a:r>
          </a:p>
          <a:p>
            <a:pPr marL="514350" indent="-514350">
              <a:buAutoNum type="arabicPeriod" startAt="2"/>
            </a:pPr>
            <a:r>
              <a:rPr lang="ru-RU" sz="2800" dirty="0" smtClean="0">
                <a:cs typeface="Calibri" pitchFamily="34" charset="0"/>
              </a:rPr>
              <a:t>О тех, кто спас миллионы жизней в Великой Отечественной</a:t>
            </a:r>
            <a:r>
              <a:rPr lang="ru-RU" sz="2800" dirty="0" smtClean="0">
                <a:latin typeface="Calibri" pitchFamily="34" charset="0"/>
                <a:cs typeface="Calibri" pitchFamily="34" charset="0"/>
              </a:rPr>
              <a:t>…</a:t>
            </a:r>
          </a:p>
          <a:p>
            <a:pPr marL="514350" indent="-514350">
              <a:buAutoNum type="arabicPeriod" startAt="2"/>
            </a:pPr>
            <a:r>
              <a:rPr lang="ru-RU" sz="2800" dirty="0" smtClean="0">
                <a:cs typeface="Calibri" pitchFamily="34" charset="0"/>
              </a:rPr>
              <a:t>Профессия медицинской сестры сегодня</a:t>
            </a:r>
          </a:p>
          <a:p>
            <a:pPr marL="514350" indent="-514350">
              <a:buAutoNum type="arabicPeriod" startAt="2"/>
            </a:pP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AutoNum type="arabicPeriod" startAt="2"/>
            </a:pP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AutoNum type="arabicPeriod" startAt="2"/>
            </a:pP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AutoNum type="arabicPeriod" startAt="2"/>
            </a:pP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AutoNum type="arabicPeriod" startAt="2"/>
            </a:pP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pPr marL="514350" indent="-514350">
              <a:buAutoNum type="arabicPeriod" startAt="2"/>
            </a:pPr>
            <a:endParaRPr lang="ru-RU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ru-RU" sz="28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8571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4249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212121"/>
                </a:solidFill>
                <a:effectLst/>
                <a:latin typeface="+mj-lt"/>
              </a:rPr>
              <a:t>Приказ Георгия Жукова: </a:t>
            </a:r>
          </a:p>
          <a:p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«</a:t>
            </a:r>
            <a:r>
              <a:rPr lang="ru-RU" sz="2600" b="0" i="1" dirty="0" smtClean="0">
                <a:solidFill>
                  <a:srgbClr val="212121"/>
                </a:solidFill>
                <a:effectLst/>
                <a:latin typeface="+mj-lt"/>
              </a:rPr>
              <a:t>Раненных на поле боя не оставлять!» </a:t>
            </a:r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– и они не оставляли. </a:t>
            </a:r>
          </a:p>
          <a:p>
            <a:r>
              <a:rPr lang="ru-RU" sz="2600" b="1" i="0" dirty="0" smtClean="0">
                <a:solidFill>
                  <a:srgbClr val="212121"/>
                </a:solidFill>
                <a:effectLst/>
                <a:latin typeface="+mj-lt"/>
              </a:rPr>
              <a:t>В приказе Наркома обороны </a:t>
            </a:r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№281 от 23 августа 1941 года говорилось: </a:t>
            </a:r>
          </a:p>
          <a:p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за вынос с поля боя </a:t>
            </a:r>
            <a:r>
              <a:rPr lang="ru-RU" sz="2600" b="1" i="0" dirty="0" smtClean="0">
                <a:solidFill>
                  <a:srgbClr val="212121"/>
                </a:solidFill>
                <a:effectLst/>
                <a:latin typeface="+mj-lt"/>
              </a:rPr>
              <a:t>15 раненых </a:t>
            </a:r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с их оружием представлять к правительственной награде </a:t>
            </a:r>
            <a:r>
              <a:rPr lang="ru-RU" sz="2600" b="1" i="0" dirty="0" smtClean="0">
                <a:solidFill>
                  <a:srgbClr val="212121"/>
                </a:solidFill>
                <a:effectLst/>
                <a:latin typeface="+mj-lt"/>
              </a:rPr>
              <a:t>медалью «За боевые заслуги» </a:t>
            </a:r>
            <a:r>
              <a:rPr lang="ru-RU" sz="2600" i="0" dirty="0" smtClean="0">
                <a:solidFill>
                  <a:srgbClr val="212121"/>
                </a:solidFill>
                <a:effectLst/>
                <a:latin typeface="+mj-lt"/>
              </a:rPr>
              <a:t>или</a:t>
            </a:r>
            <a:r>
              <a:rPr lang="ru-RU" sz="2600" b="1" i="0" dirty="0" smtClean="0">
                <a:solidFill>
                  <a:srgbClr val="212121"/>
                </a:solidFill>
                <a:effectLst/>
                <a:latin typeface="+mj-lt"/>
              </a:rPr>
              <a:t> «За отвагу», 25 раненых </a:t>
            </a:r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– к награде </a:t>
            </a:r>
            <a:r>
              <a:rPr lang="ru-RU" sz="2600" b="1" i="0" dirty="0" smtClean="0">
                <a:solidFill>
                  <a:srgbClr val="212121"/>
                </a:solidFill>
                <a:effectLst/>
                <a:latin typeface="+mj-lt"/>
              </a:rPr>
              <a:t>орденом Красной Звезды</a:t>
            </a:r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, </a:t>
            </a:r>
            <a:r>
              <a:rPr lang="ru-RU" sz="2600" b="1" i="0" dirty="0" smtClean="0">
                <a:solidFill>
                  <a:srgbClr val="212121"/>
                </a:solidFill>
                <a:effectLst/>
                <a:latin typeface="+mj-lt"/>
              </a:rPr>
              <a:t>40 раненых </a:t>
            </a:r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– к награде </a:t>
            </a:r>
            <a:r>
              <a:rPr lang="ru-RU" sz="2600" b="1" i="0" dirty="0" smtClean="0">
                <a:solidFill>
                  <a:srgbClr val="212121"/>
                </a:solidFill>
                <a:effectLst/>
                <a:latin typeface="+mj-lt"/>
              </a:rPr>
              <a:t>орденом Красного Знамени</a:t>
            </a:r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, </a:t>
            </a:r>
          </a:p>
          <a:p>
            <a:r>
              <a:rPr lang="ru-RU" sz="2600" b="1" i="0" dirty="0" smtClean="0">
                <a:solidFill>
                  <a:srgbClr val="212121"/>
                </a:solidFill>
                <a:effectLst/>
                <a:latin typeface="+mj-lt"/>
              </a:rPr>
              <a:t>80 раненых </a:t>
            </a:r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– </a:t>
            </a:r>
            <a:r>
              <a:rPr lang="ru-RU" sz="2600" b="1" i="0" dirty="0" smtClean="0">
                <a:solidFill>
                  <a:srgbClr val="212121"/>
                </a:solidFill>
                <a:effectLst/>
                <a:latin typeface="+mj-lt"/>
              </a:rPr>
              <a:t>орденом Ленина</a:t>
            </a:r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 каждого санитара и носильщика. </a:t>
            </a:r>
          </a:p>
          <a:p>
            <a:r>
              <a:rPr lang="ru-RU" sz="2600" b="0" i="0" dirty="0" smtClean="0">
                <a:solidFill>
                  <a:srgbClr val="212121"/>
                </a:solidFill>
                <a:effectLst/>
                <a:latin typeface="+mj-lt"/>
              </a:rPr>
              <a:t>Таким образом, их работа была приравнена к боевому подвигу.</a:t>
            </a:r>
            <a:endParaRPr lang="ru-RU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17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8884"/>
            <a:ext cx="4176464" cy="6132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20688"/>
            <a:ext cx="4083804" cy="587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7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51" y="620688"/>
            <a:ext cx="4047087" cy="5273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19674" y="519999"/>
            <a:ext cx="424863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sz="2600" dirty="0" smtClean="0">
                <a:effectLst/>
              </a:rPr>
              <a:t>На Ленинградском фронте прославилась санитарный инструктор </a:t>
            </a:r>
            <a:r>
              <a:rPr lang="ru-RU" sz="2600" b="1" dirty="0" smtClean="0">
                <a:effectLst/>
              </a:rPr>
              <a:t>Валентина </a:t>
            </a:r>
            <a:r>
              <a:rPr lang="ru-RU" sz="2600" b="1" dirty="0" err="1" smtClean="0">
                <a:effectLst/>
              </a:rPr>
              <a:t>Чибор</a:t>
            </a:r>
            <a:r>
              <a:rPr lang="ru-RU" sz="2600" dirty="0" smtClean="0">
                <a:effectLst/>
              </a:rPr>
              <a:t>. В первые дни войны она добровольно записалась в дивизию Народного ополчения. </a:t>
            </a:r>
          </a:p>
          <a:p>
            <a:r>
              <a:rPr lang="ru-RU" sz="2600" dirty="0" smtClean="0">
                <a:effectLst/>
              </a:rPr>
              <a:t>В 1941-м вынесла с поля боя более </a:t>
            </a:r>
            <a:r>
              <a:rPr lang="ru-RU" sz="2600" b="1" dirty="0" smtClean="0">
                <a:effectLst/>
              </a:rPr>
              <a:t>85 раненых</a:t>
            </a:r>
            <a:r>
              <a:rPr lang="ru-RU" sz="2600" dirty="0" smtClean="0">
                <a:effectLst/>
              </a:rPr>
              <a:t>. За время войны 5 раз была ранена, причем дважды – тяжело.</a:t>
            </a:r>
            <a:endParaRPr lang="ru-RU" sz="2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916" y="6027003"/>
            <a:ext cx="45417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 err="1">
                <a:solidFill>
                  <a:prstClr val="black"/>
                </a:solidFill>
              </a:rPr>
              <a:t>Чибор</a:t>
            </a:r>
            <a:r>
              <a:rPr lang="ru-RU" sz="2400" b="1" i="1" dirty="0">
                <a:solidFill>
                  <a:prstClr val="black"/>
                </a:solidFill>
              </a:rPr>
              <a:t> Валентина Георгие</a:t>
            </a:r>
            <a:r>
              <a:rPr lang="ru-RU" sz="2400" i="1" dirty="0">
                <a:solidFill>
                  <a:prstClr val="black"/>
                </a:solidFill>
              </a:rPr>
              <a:t>вна</a:t>
            </a:r>
            <a:r>
              <a:rPr lang="ru-RU" sz="2400" dirty="0">
                <a:solidFill>
                  <a:prstClr val="black"/>
                </a:solidFill>
              </a:rPr>
              <a:t/>
            </a:r>
            <a:br>
              <a:rPr lang="ru-RU" sz="2400" dirty="0">
                <a:solidFill>
                  <a:prstClr val="black"/>
                </a:solidFill>
              </a:rPr>
            </a:b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4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50264"/>
            <a:ext cx="3417350" cy="492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095" y="778814"/>
            <a:ext cx="48245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18-летняя </a:t>
            </a:r>
            <a:r>
              <a:rPr lang="ru-RU" sz="2400" b="1" i="0" dirty="0" smtClean="0">
                <a:solidFill>
                  <a:srgbClr val="212121"/>
                </a:solidFill>
                <a:effectLst/>
                <a:latin typeface="Roboto"/>
              </a:rPr>
              <a:t>Валерия </a:t>
            </a:r>
            <a:r>
              <a:rPr lang="ru-RU" sz="2400" b="1" i="0" dirty="0" err="1" smtClean="0">
                <a:solidFill>
                  <a:srgbClr val="212121"/>
                </a:solidFill>
                <a:effectLst/>
                <a:latin typeface="Roboto"/>
              </a:rPr>
              <a:t>Гнаровская</a:t>
            </a:r>
            <a:r>
              <a:rPr lang="ru-RU" sz="2400" b="1" i="0" dirty="0" smtClean="0">
                <a:solidFill>
                  <a:srgbClr val="212121"/>
                </a:solidFill>
                <a:effectLst/>
                <a:latin typeface="Roboto"/>
              </a:rPr>
              <a:t> 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добилась отправки на фронт. </a:t>
            </a:r>
          </a:p>
          <a:p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Санинструктор  стрелковой роты </a:t>
            </a:r>
            <a:r>
              <a:rPr lang="ru-RU" sz="2400" b="1" i="0" dirty="0" smtClean="0">
                <a:solidFill>
                  <a:srgbClr val="212121"/>
                </a:solidFill>
                <a:effectLst/>
                <a:latin typeface="Roboto"/>
              </a:rPr>
              <a:t>спасла жизнь более 300 бойцам</a:t>
            </a:r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. </a:t>
            </a:r>
          </a:p>
          <a:p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За свою отзывчивость и теплоту она получила ласковое имя «Ласточка». </a:t>
            </a:r>
          </a:p>
          <a:p>
            <a:r>
              <a:rPr lang="ru-RU" sz="2400" b="0" i="0" dirty="0" smtClean="0">
                <a:solidFill>
                  <a:srgbClr val="212121"/>
                </a:solidFill>
                <a:effectLst/>
                <a:latin typeface="Roboto"/>
              </a:rPr>
              <a:t>23 сентября 1943 года немецкие танки прорвали оборону наших войск в районе запорожского села Вербовое и приблизились к группе раненых, ожидавших эвакуации. </a:t>
            </a:r>
            <a:endParaRPr lang="ru-RU" sz="2400" b="1" i="0" dirty="0">
              <a:solidFill>
                <a:srgbClr val="212121"/>
              </a:solidFill>
              <a:effectLst/>
              <a:latin typeface="Roboto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80" y="5896213"/>
            <a:ext cx="41105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 err="1">
                <a:solidFill>
                  <a:srgbClr val="212121"/>
                </a:solidFill>
                <a:latin typeface="Roboto"/>
              </a:rPr>
              <a:t>Гнаровская</a:t>
            </a:r>
            <a:r>
              <a:rPr lang="ru-RU" sz="2400" b="1" i="1" dirty="0">
                <a:solidFill>
                  <a:srgbClr val="212121"/>
                </a:solidFill>
                <a:latin typeface="Roboto"/>
              </a:rPr>
              <a:t> Валерия Осиповна</a:t>
            </a:r>
            <a:endParaRPr lang="ru-RU" sz="2400" b="1" dirty="0">
              <a:solidFill>
                <a:srgbClr val="212121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45964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859" y="541099"/>
            <a:ext cx="6949922" cy="411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3050" y="4653136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srgbClr val="212121"/>
                </a:solidFill>
              </a:rPr>
              <a:t>Когда танки были в 50–60 метрах, </a:t>
            </a:r>
            <a:r>
              <a:rPr lang="ru-RU" sz="2000" b="1" dirty="0">
                <a:solidFill>
                  <a:srgbClr val="212121"/>
                </a:solidFill>
              </a:rPr>
              <a:t>Валерия схватила связку гранат и бросилась под гусеницы танка. </a:t>
            </a:r>
            <a:r>
              <a:rPr lang="ru-RU" sz="2000" dirty="0">
                <a:solidFill>
                  <a:srgbClr val="212121"/>
                </a:solidFill>
              </a:rPr>
              <a:t>Второй «тигр» был подбит из противотанкового ружья, остальные повернули обратно. Раненые были спасены. </a:t>
            </a:r>
          </a:p>
          <a:p>
            <a:pPr lvl="0"/>
            <a:r>
              <a:rPr lang="ru-RU" sz="2000" b="1" dirty="0" err="1">
                <a:solidFill>
                  <a:srgbClr val="212121"/>
                </a:solidFill>
              </a:rPr>
              <a:t>Гнаровской</a:t>
            </a:r>
            <a:r>
              <a:rPr lang="ru-RU" sz="2000" b="1" dirty="0">
                <a:solidFill>
                  <a:srgbClr val="212121"/>
                </a:solidFill>
              </a:rPr>
              <a:t> посмертно </a:t>
            </a:r>
            <a:r>
              <a:rPr lang="ru-RU" sz="2000" dirty="0">
                <a:solidFill>
                  <a:srgbClr val="212121"/>
                </a:solidFill>
              </a:rPr>
              <a:t>было присвоено </a:t>
            </a:r>
            <a:r>
              <a:rPr lang="ru-RU" sz="2000" b="1" dirty="0">
                <a:solidFill>
                  <a:srgbClr val="212121"/>
                </a:solidFill>
              </a:rPr>
              <a:t>звание Героя Советского Союза.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775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42493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212121"/>
                </a:solidFill>
                <a:effectLst/>
                <a:latin typeface="Roboto"/>
              </a:rPr>
              <a:t> </a:t>
            </a:r>
            <a:r>
              <a:rPr lang="ru-RU" sz="2600" b="0" i="0" dirty="0" smtClean="0">
                <a:solidFill>
                  <a:srgbClr val="212121"/>
                </a:solidFill>
                <a:effectLst/>
              </a:rPr>
              <a:t>В Красной армии женщин-медицинских работников было </a:t>
            </a:r>
            <a:r>
              <a:rPr lang="ru-RU" sz="2600" b="1" i="0" dirty="0" smtClean="0">
                <a:solidFill>
                  <a:srgbClr val="212121"/>
                </a:solidFill>
                <a:effectLst/>
              </a:rPr>
              <a:t>более 100 000 человек. </a:t>
            </a:r>
            <a:r>
              <a:rPr lang="ru-RU" sz="2600" b="0" i="0" dirty="0" smtClean="0">
                <a:solidFill>
                  <a:srgbClr val="212121"/>
                </a:solidFill>
                <a:effectLst/>
              </a:rPr>
              <a:t>Этим женщинам обязаны жизнями миллионы советских солдат и офицеров.</a:t>
            </a:r>
            <a:endParaRPr lang="ru-RU" sz="26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627" y="2220935"/>
            <a:ext cx="6658749" cy="436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48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000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28675"/>
            <a:ext cx="76200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22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93" y="350430"/>
            <a:ext cx="8229600" cy="100707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Первая сестра милосердия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306" y="1357500"/>
            <a:ext cx="3364487" cy="441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9549" y="5877272"/>
            <a:ext cx="3623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Великая княгиня                      Елена Павловна </a:t>
            </a:r>
            <a:endParaRPr lang="ru-RU" sz="24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199305" y="5877272"/>
            <a:ext cx="34771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err="1" smtClean="0"/>
              <a:t>Флоренс</a:t>
            </a:r>
            <a:r>
              <a:rPr lang="ru-RU" sz="2400" b="1" i="1" dirty="0" smtClean="0"/>
              <a:t>  </a:t>
            </a:r>
            <a:r>
              <a:rPr lang="ru-RU" sz="2400" b="1" i="1" dirty="0" err="1" smtClean="0"/>
              <a:t>Найтингейл</a:t>
            </a:r>
            <a:endParaRPr lang="ru-RU" sz="2400" b="1" i="1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57500"/>
            <a:ext cx="3495120" cy="441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154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3941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Великая княгиня                                              Елена Павловна Романова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2800" dirty="0" smtClean="0">
                <a:solidFill>
                  <a:srgbClr val="C00000"/>
                </a:solidFill>
              </a:rPr>
              <a:t>06.01.1807 – 09.01.1873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692" y="2085920"/>
            <a:ext cx="532863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222222"/>
                </a:solidFill>
              </a:rPr>
              <a:t>Русская</a:t>
            </a:r>
            <a:r>
              <a:rPr lang="ru-RU" sz="2600" dirty="0">
                <a:solidFill>
                  <a:srgbClr val="222222"/>
                </a:solidFill>
              </a:rPr>
              <a:t> в</a:t>
            </a:r>
            <a:r>
              <a:rPr lang="ru-RU" sz="2600" dirty="0" smtClean="0">
                <a:solidFill>
                  <a:srgbClr val="222222"/>
                </a:solidFill>
              </a:rPr>
              <a:t>еликая </a:t>
            </a:r>
            <a:r>
              <a:rPr lang="ru-RU" sz="2600" dirty="0">
                <a:solidFill>
                  <a:srgbClr val="222222"/>
                </a:solidFill>
              </a:rPr>
              <a:t>княгиня, супруга в</a:t>
            </a:r>
            <a:r>
              <a:rPr lang="ru-RU" sz="2600" dirty="0" smtClean="0">
                <a:solidFill>
                  <a:srgbClr val="222222"/>
                </a:solidFill>
              </a:rPr>
              <a:t>еликого </a:t>
            </a:r>
            <a:r>
              <a:rPr lang="ru-RU" sz="2600" dirty="0">
                <a:solidFill>
                  <a:srgbClr val="222222"/>
                </a:solidFill>
              </a:rPr>
              <a:t>князя Михаила </a:t>
            </a:r>
            <a:r>
              <a:rPr lang="ru-RU" sz="2600" dirty="0" smtClean="0">
                <a:solidFill>
                  <a:srgbClr val="222222"/>
                </a:solidFill>
              </a:rPr>
              <a:t>Павловича (младшего брата императора Николая </a:t>
            </a:r>
            <a:r>
              <a:rPr lang="en-US" sz="2600" dirty="0" smtClean="0">
                <a:solidFill>
                  <a:srgbClr val="222222"/>
                </a:solidFill>
              </a:rPr>
              <a:t>I</a:t>
            </a:r>
            <a:r>
              <a:rPr lang="ru-RU" sz="2600" dirty="0" smtClean="0">
                <a:solidFill>
                  <a:srgbClr val="222222"/>
                </a:solidFill>
              </a:rPr>
              <a:t>), </a:t>
            </a:r>
            <a:r>
              <a:rPr lang="ru-RU" sz="2600" dirty="0">
                <a:solidFill>
                  <a:srgbClr val="222222"/>
                </a:solidFill>
              </a:rPr>
              <a:t>благотворительница, государственная и общественная деятельница, известная сторонница </a:t>
            </a:r>
            <a:r>
              <a:rPr lang="ru-RU" sz="2600" dirty="0"/>
              <a:t>отмены крепостного права.</a:t>
            </a:r>
          </a:p>
          <a:p>
            <a:r>
              <a:rPr lang="ru-RU" sz="2600" dirty="0" smtClean="0"/>
              <a:t>Основоположница  сестринского дела в </a:t>
            </a:r>
            <a:r>
              <a:rPr lang="ru-RU" sz="2600" dirty="0"/>
              <a:t>Р</a:t>
            </a:r>
            <a:r>
              <a:rPr lang="ru-RU" sz="2600" dirty="0" smtClean="0"/>
              <a:t>оссии.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563" y="2206103"/>
            <a:ext cx="3232246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3481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3941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Великая княгиня                                              Елена Павловна Романова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726908"/>
            <a:ext cx="41764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В 1853-1856 гг. организовала </a:t>
            </a:r>
            <a:r>
              <a:rPr lang="ru-RU" sz="2600" b="1" dirty="0" err="1">
                <a:solidFill>
                  <a:srgbClr val="000000"/>
                </a:solidFill>
              </a:rPr>
              <a:t>Крестовоздвиженскую</a:t>
            </a:r>
            <a:r>
              <a:rPr lang="ru-RU" sz="2600" b="1" dirty="0">
                <a:solidFill>
                  <a:srgbClr val="000000"/>
                </a:solidFill>
              </a:rPr>
              <a:t> общину </a:t>
            </a:r>
            <a:r>
              <a:rPr lang="ru-RU" sz="2600" dirty="0">
                <a:solidFill>
                  <a:srgbClr val="000000"/>
                </a:solidFill>
              </a:rPr>
              <a:t>сестер </a:t>
            </a:r>
            <a:r>
              <a:rPr lang="ru-RU" sz="2600" dirty="0" smtClean="0">
                <a:solidFill>
                  <a:srgbClr val="000000"/>
                </a:solidFill>
              </a:rPr>
              <a:t>милосердия. </a:t>
            </a:r>
          </a:p>
          <a:p>
            <a:r>
              <a:rPr lang="ru-RU" sz="2600" dirty="0" smtClean="0">
                <a:solidFill>
                  <a:srgbClr val="000000"/>
                </a:solidFill>
              </a:rPr>
              <a:t>Сестра </a:t>
            </a:r>
            <a:r>
              <a:rPr lang="ru-RU" sz="2600" dirty="0">
                <a:solidFill>
                  <a:srgbClr val="000000"/>
                </a:solidFill>
              </a:rPr>
              <a:t>милосердия княгиня Елена Павловна ездила по больницам каждый день и на глазах у всех делала перевязки кровоточащих и гнойных ран. </a:t>
            </a:r>
            <a:endParaRPr lang="ru-RU" sz="2600" b="1" i="0" cap="all" dirty="0">
              <a:solidFill>
                <a:srgbClr val="444444"/>
              </a:soli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333" y="1726908"/>
            <a:ext cx="4425147" cy="2854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4581128"/>
            <a:ext cx="4320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i="1" dirty="0" smtClean="0">
                <a:solidFill>
                  <a:srgbClr val="222222"/>
                </a:solidFill>
              </a:rPr>
              <a:t>Здание </a:t>
            </a:r>
            <a:r>
              <a:rPr lang="ru-RU" sz="2400" i="1" dirty="0" err="1">
                <a:solidFill>
                  <a:srgbClr val="222222"/>
                </a:solidFill>
              </a:rPr>
              <a:t>Крестовоздвиженской</a:t>
            </a:r>
            <a:r>
              <a:rPr lang="ru-RU" sz="2400" i="1" dirty="0">
                <a:solidFill>
                  <a:srgbClr val="222222"/>
                </a:solidFill>
              </a:rPr>
              <a:t> общины сестер милосердия Красного Креста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161854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3270"/>
            <a:ext cx="7019776" cy="482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2830" y="5301208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dirty="0" smtClean="0">
                <a:solidFill>
                  <a:srgbClr val="2F2F2F"/>
                </a:solidFill>
                <a:effectLst/>
                <a:latin typeface="Arial"/>
              </a:rPr>
              <a:t>В 1854 г. 150 сестер милосердия </a:t>
            </a:r>
            <a:r>
              <a:rPr lang="ru-RU" sz="2000" b="0" i="0" dirty="0" err="1" smtClean="0">
                <a:solidFill>
                  <a:srgbClr val="2F2F2F"/>
                </a:solidFill>
                <a:effectLst/>
                <a:latin typeface="Arial"/>
              </a:rPr>
              <a:t>Крестоводвиженской</a:t>
            </a:r>
            <a:r>
              <a:rPr lang="ru-RU" sz="2000" b="0" i="0" dirty="0" smtClean="0">
                <a:solidFill>
                  <a:srgbClr val="2F2F2F"/>
                </a:solidFill>
                <a:effectLst/>
                <a:latin typeface="Arial"/>
              </a:rPr>
              <a:t> общины прибыли в Севастополь и впервые осуществили уход за ранеными и больными непосредственно в боевых условиях: на поле боя и в лазаретах.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479794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</a:rPr>
              <a:t>Флоренс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Найтингейл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12.05.1820</a:t>
            </a:r>
            <a:r>
              <a:rPr lang="ru-RU" sz="3600" dirty="0" smtClean="0">
                <a:solidFill>
                  <a:srgbClr val="C00000"/>
                </a:solidFill>
              </a:rPr>
              <a:t> – 13.08.1910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663569"/>
            <a:ext cx="3481387" cy="457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675483"/>
            <a:ext cx="504056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latin typeface="+mj-lt"/>
              </a:rPr>
              <a:t>Основоположница сестринского дела, основатель школы милосердия в Англии.</a:t>
            </a:r>
          </a:p>
          <a:p>
            <a:r>
              <a:rPr lang="ru-RU" sz="2600" dirty="0" smtClean="0">
                <a:latin typeface="+mj-lt"/>
              </a:rPr>
              <a:t>В 1919 году Лига Международного Красного Креста учредила медаль ее имени </a:t>
            </a:r>
            <a:r>
              <a:rPr lang="ru-RU" sz="2600" dirty="0">
                <a:solidFill>
                  <a:srgbClr val="000000"/>
                </a:solidFill>
                <a:latin typeface="+mj-lt"/>
              </a:rPr>
              <a:t>«</a:t>
            </a:r>
            <a:r>
              <a:rPr lang="ru-RU" sz="2600" b="1" dirty="0">
                <a:solidFill>
                  <a:srgbClr val="000000"/>
                </a:solidFill>
                <a:latin typeface="+mj-lt"/>
              </a:rPr>
              <a:t>За истинное милосердие и заботу о людях, вызывающие восхищение всего человечества»</a:t>
            </a:r>
            <a:r>
              <a:rPr lang="ru-RU" sz="2600" dirty="0">
                <a:solidFill>
                  <a:srgbClr val="000000"/>
                </a:solidFill>
                <a:latin typeface="+mj-lt"/>
              </a:rPr>
              <a:t>. </a:t>
            </a:r>
            <a:endParaRPr lang="ru-RU" sz="2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7368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558" y="1412776"/>
            <a:ext cx="84249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Родилась </a:t>
            </a:r>
            <a:r>
              <a:rPr lang="ru-RU" sz="2600" dirty="0"/>
              <a:t>12 мая 1820 года во Флоренции и получила имя в честь </a:t>
            </a:r>
            <a:r>
              <a:rPr lang="ru-RU" sz="2600" dirty="0" smtClean="0"/>
              <a:t>этого города.</a:t>
            </a:r>
          </a:p>
          <a:p>
            <a:r>
              <a:rPr lang="ru-RU" sz="2600" dirty="0" smtClean="0"/>
              <a:t>В 29 лет </a:t>
            </a:r>
            <a:r>
              <a:rPr lang="ru-RU" sz="2600" dirty="0" err="1" smtClean="0"/>
              <a:t>Флоренс</a:t>
            </a:r>
            <a:r>
              <a:rPr lang="ru-RU" sz="2600" dirty="0" smtClean="0"/>
              <a:t> </a:t>
            </a:r>
            <a:r>
              <a:rPr lang="ru-RU" sz="2600" dirty="0"/>
              <a:t>решила стать сестрой милосердия. </a:t>
            </a:r>
            <a:endParaRPr lang="ru-RU" sz="2600" dirty="0" smtClean="0"/>
          </a:p>
          <a:p>
            <a:r>
              <a:rPr lang="ru-RU" sz="2600" dirty="0" smtClean="0"/>
              <a:t>В </a:t>
            </a:r>
            <a:r>
              <a:rPr lang="ru-RU" sz="2600" dirty="0"/>
              <a:t>1853 </a:t>
            </a:r>
            <a:r>
              <a:rPr lang="ru-RU" sz="2600" dirty="0" smtClean="0"/>
              <a:t>году </a:t>
            </a:r>
            <a:r>
              <a:rPr lang="ru-RU" sz="2600" dirty="0"/>
              <a:t>возглавила маленькую больницу в Лондоне. </a:t>
            </a:r>
            <a:endParaRPr lang="ru-RU" sz="2600" dirty="0" smtClean="0"/>
          </a:p>
          <a:p>
            <a:r>
              <a:rPr lang="ru-RU" sz="2600" dirty="0" smtClean="0"/>
              <a:t>Участвовала </a:t>
            </a:r>
            <a:r>
              <a:rPr lang="ru-RU" sz="2600" dirty="0"/>
              <a:t>в Крымской кампании </a:t>
            </a:r>
            <a:r>
              <a:rPr lang="ru-RU" sz="2600" dirty="0" smtClean="0"/>
              <a:t>1854 – 1856 гг., </a:t>
            </a:r>
            <a:r>
              <a:rPr lang="ru-RU" sz="2600" dirty="0"/>
              <a:t>работая в полевых госпиталях сестрой </a:t>
            </a:r>
            <a:r>
              <a:rPr lang="ru-RU" sz="2600" dirty="0" smtClean="0"/>
              <a:t>милосердия. Последовательно </a:t>
            </a:r>
            <a:r>
              <a:rPr lang="ru-RU" sz="2600" dirty="0"/>
              <a:t>проводила в жизнь принципы санитарии и ухода за ранеными. В результате менее чем за шесть месяцев смертность в лазаретах снизилась с 42 до 2,2 %.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6737" y="404664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C00000"/>
                </a:solidFill>
              </a:rPr>
              <a:t>Флоренс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Найтингейл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516159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669</TotalTime>
  <Words>1160</Words>
  <Application>Microsoft Office PowerPoint</Application>
  <PresentationFormat>Экран (4:3)</PresentationFormat>
  <Paragraphs>109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Roboto</vt:lpstr>
      <vt:lpstr>Ясность</vt:lpstr>
      <vt:lpstr>Классный час:  12 мая – Международный   день медицинской сестры</vt:lpstr>
      <vt:lpstr>Цель: </vt:lpstr>
      <vt:lpstr>План </vt:lpstr>
      <vt:lpstr>Первая сестра милосердия</vt:lpstr>
      <vt:lpstr>Великая княгиня                                              Елена Павловна Романова 06.01.1807 – 09.01.1873</vt:lpstr>
      <vt:lpstr>Великая княгиня                                              Елена Павловна Романова </vt:lpstr>
      <vt:lpstr>Презентация PowerPoint</vt:lpstr>
      <vt:lpstr>Флоренс Найтингейл  12.05.1820 – 13.08.1910</vt:lpstr>
      <vt:lpstr>Флоренс Найтингейл </vt:lpstr>
      <vt:lpstr>Медаль имени Флоренс Найтингейл</vt:lpstr>
      <vt:lpstr>Презентация PowerPoint</vt:lpstr>
      <vt:lpstr>Презентация PowerPoint</vt:lpstr>
      <vt:lpstr>Первая сестра милосердия</vt:lpstr>
      <vt:lpstr>Дарья Севастопольская</vt:lpstr>
      <vt:lpstr>Дарья Севастопольская</vt:lpstr>
      <vt:lpstr>Дарья Севастопольская</vt:lpstr>
      <vt:lpstr>Презентация PowerPoint</vt:lpstr>
      <vt:lpstr> Помощь раненым в годы Первой мировой войны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ЗАО "КЭС"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МЕДПК</cp:lastModifiedBy>
  <cp:revision>41</cp:revision>
  <dcterms:created xsi:type="dcterms:W3CDTF">2018-05-13T17:39:50Z</dcterms:created>
  <dcterms:modified xsi:type="dcterms:W3CDTF">2020-05-11T21:28:52Z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1033410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